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0" r:id="rId5"/>
    <p:sldId id="258" r:id="rId6"/>
    <p:sldId id="259"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5FF66600-CFFF-4CF8-968A-C4CA275BC3AC}" type="datetimeFigureOut">
              <a:rPr lang="en-US" smtClean="0"/>
              <a:t>9/3/2013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8CD8EC8E-A1FF-4BB8-A58A-1C9386FD1B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F66600-CFFF-4CF8-968A-C4CA275BC3AC}"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EC8E-A1FF-4BB8-A58A-1C9386FD1B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66600-CFFF-4CF8-968A-C4CA275BC3AC}"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EC8E-A1FF-4BB8-A58A-1C9386FD1B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F66600-CFFF-4CF8-968A-C4CA275BC3AC}"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EC8E-A1FF-4BB8-A58A-1C9386FD1BD7}"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F66600-CFFF-4CF8-968A-C4CA275BC3AC}" type="datetimeFigureOut">
              <a:rPr lang="en-US" smtClean="0"/>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8EC8E-A1FF-4BB8-A58A-1C9386FD1BD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F66600-CFFF-4CF8-968A-C4CA275BC3AC}"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EC8E-A1FF-4BB8-A58A-1C9386FD1BD7}"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FF66600-CFFF-4CF8-968A-C4CA275BC3AC}" type="datetimeFigureOut">
              <a:rPr lang="en-US" smtClean="0"/>
              <a:t>9/3/2013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8EC8E-A1FF-4BB8-A58A-1C9386FD1B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F66600-CFFF-4CF8-968A-C4CA275BC3AC}" type="datetimeFigureOut">
              <a:rPr lang="en-US" smtClean="0"/>
              <a:t>9/3/2013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8EC8E-A1FF-4BB8-A58A-1C9386FD1BD7}"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F66600-CFFF-4CF8-968A-C4CA275BC3AC}"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EC8E-A1FF-4BB8-A58A-1C9386FD1B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66600-CFFF-4CF8-968A-C4CA275BC3AC}"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EC8E-A1FF-4BB8-A58A-1C9386FD1BD7}"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F66600-CFFF-4CF8-968A-C4CA275BC3AC}" type="datetimeFigureOut">
              <a:rPr lang="en-US" smtClean="0"/>
              <a:t>9/3/2013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8EC8E-A1FF-4BB8-A58A-1C9386FD1B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FF66600-CFFF-4CF8-968A-C4CA275BC3AC}" type="datetimeFigureOut">
              <a:rPr lang="en-US" smtClean="0"/>
              <a:t>9/3/2013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CD8EC8E-A1FF-4BB8-A58A-1C9386FD1B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kiUnJ1d8vv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IEEE USA 2013 Annual Meeting Highlights</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Dr. Deb Hall</a:t>
            </a:r>
          </a:p>
          <a:p>
            <a:r>
              <a:rPr lang="en-US" dirty="0" smtClean="0"/>
              <a:t>Professor of Electronics Engineering Technology</a:t>
            </a:r>
          </a:p>
          <a:p>
            <a:r>
              <a:rPr lang="en-US" dirty="0" smtClean="0"/>
              <a:t>Valencia College</a:t>
            </a:r>
            <a:endParaRPr lang="en-US" dirty="0"/>
          </a:p>
        </p:txBody>
      </p:sp>
    </p:spTree>
    <p:extLst>
      <p:ext uri="{BB962C8B-B14F-4D97-AF65-F5344CB8AC3E}">
        <p14:creationId xmlns:p14="http://schemas.microsoft.com/office/powerpoint/2010/main" val="2087777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members want</a:t>
            </a:r>
            <a:endParaRPr lang="en-US" dirty="0"/>
          </a:p>
        </p:txBody>
      </p:sp>
      <p:sp>
        <p:nvSpPr>
          <p:cNvPr id="3" name="Content Placeholder 2"/>
          <p:cNvSpPr>
            <a:spLocks noGrp="1"/>
          </p:cNvSpPr>
          <p:nvPr>
            <p:ph idx="1"/>
          </p:nvPr>
        </p:nvSpPr>
        <p:spPr/>
        <p:txBody>
          <a:bodyPr/>
          <a:lstStyle/>
          <a:p>
            <a:r>
              <a:rPr lang="en-US" b="1" dirty="0" smtClean="0"/>
              <a:t>Opportunities for Professional Networking</a:t>
            </a:r>
          </a:p>
          <a:p>
            <a:r>
              <a:rPr lang="en-US" b="1" dirty="0" smtClean="0"/>
              <a:t>Local Meetings with Other Professionals</a:t>
            </a:r>
          </a:p>
          <a:p>
            <a:r>
              <a:rPr lang="en-US" b="1" dirty="0" smtClean="0"/>
              <a:t>Continuing Education Opportunities</a:t>
            </a:r>
          </a:p>
          <a:p>
            <a:r>
              <a:rPr lang="en-US" b="1" dirty="0" smtClean="0"/>
              <a:t>Interaction with Other Members</a:t>
            </a:r>
          </a:p>
          <a:p>
            <a:r>
              <a:rPr lang="en-US" b="1" dirty="0" smtClean="0"/>
              <a:t>Online Meetings/Webinars</a:t>
            </a:r>
          </a:p>
          <a:p>
            <a:endParaRPr lang="en-US" b="1" dirty="0"/>
          </a:p>
        </p:txBody>
      </p:sp>
    </p:spTree>
    <p:extLst>
      <p:ext uri="{BB962C8B-B14F-4D97-AF65-F5344CB8AC3E}">
        <p14:creationId xmlns:p14="http://schemas.microsoft.com/office/powerpoint/2010/main" val="296515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Autofit/>
          </a:bodyPr>
          <a:lstStyle/>
          <a:p>
            <a:r>
              <a:rPr lang="en-US" sz="2800" dirty="0" smtClean="0"/>
              <a:t>IEEE USA 2013 Annual Meeting Highlights</a:t>
            </a:r>
            <a:endParaRPr lang="en-US" sz="2800" dirty="0"/>
          </a:p>
        </p:txBody>
      </p:sp>
      <p:sp>
        <p:nvSpPr>
          <p:cNvPr id="3" name="Content Placeholder 2"/>
          <p:cNvSpPr>
            <a:spLocks noGrp="1"/>
          </p:cNvSpPr>
          <p:nvPr>
            <p:ph idx="1"/>
          </p:nvPr>
        </p:nvSpPr>
        <p:spPr>
          <a:xfrm>
            <a:off x="914400" y="2209800"/>
            <a:ext cx="7239000" cy="3505200"/>
          </a:xfrm>
        </p:spPr>
        <p:txBody>
          <a:bodyPr>
            <a:noAutofit/>
          </a:bodyPr>
          <a:lstStyle/>
          <a:p>
            <a:r>
              <a:rPr lang="en-US" sz="1600" b="1" dirty="0" smtClean="0"/>
              <a:t>Our section is being strongly encouraged by our Region 3 PACE (Professional Activities Committee for Engineers) Chair to hold at least 4 professional activity events per year (one activity per calendar quarter)</a:t>
            </a:r>
          </a:p>
          <a:p>
            <a:r>
              <a:rPr lang="en-US" sz="1600" b="1" dirty="0"/>
              <a:t>Professional Activity events are </a:t>
            </a:r>
            <a:r>
              <a:rPr lang="en-US" sz="1600" b="1" dirty="0" smtClean="0"/>
              <a:t>S-PAC/S-PAV </a:t>
            </a:r>
            <a:r>
              <a:rPr lang="en-US" sz="1600" b="1" dirty="0"/>
              <a:t>(Student Professional Awareness Conference/Venture) and Professional Development Seminars</a:t>
            </a:r>
            <a:endParaRPr lang="en-US" sz="1600" b="1" dirty="0" smtClean="0"/>
          </a:p>
          <a:p>
            <a:r>
              <a:rPr lang="en-US" sz="1600" b="1" dirty="0" smtClean="0"/>
              <a:t>Region funding available up to $500…section funding &gt;=50% of remainder</a:t>
            </a:r>
          </a:p>
          <a:p>
            <a:pPr indent="0">
              <a:buNone/>
            </a:pPr>
            <a:endParaRPr lang="en-US" sz="1600" b="1" dirty="0" smtClean="0">
              <a:solidFill>
                <a:schemeClr val="tx1">
                  <a:lumMod val="95000"/>
                  <a:lumOff val="5000"/>
                </a:schemeClr>
              </a:solidFill>
            </a:endParaRPr>
          </a:p>
          <a:p>
            <a:pPr indent="0">
              <a:buNone/>
            </a:pPr>
            <a:endParaRPr lang="en-US" sz="1600" b="1" dirty="0"/>
          </a:p>
        </p:txBody>
      </p:sp>
    </p:spTree>
    <p:extLst>
      <p:ext uri="{BB962C8B-B14F-4D97-AF65-F5344CB8AC3E}">
        <p14:creationId xmlns:p14="http://schemas.microsoft.com/office/powerpoint/2010/main" val="293154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Autofit/>
          </a:bodyPr>
          <a:lstStyle/>
          <a:p>
            <a:r>
              <a:rPr lang="en-US" sz="2800" dirty="0" smtClean="0"/>
              <a:t>IEEE USA 2013 Annual Meeting Highlights</a:t>
            </a:r>
            <a:endParaRPr lang="en-US" sz="2800" dirty="0"/>
          </a:p>
        </p:txBody>
      </p:sp>
      <p:sp>
        <p:nvSpPr>
          <p:cNvPr id="3" name="Content Placeholder 2"/>
          <p:cNvSpPr>
            <a:spLocks noGrp="1"/>
          </p:cNvSpPr>
          <p:nvPr>
            <p:ph idx="1"/>
          </p:nvPr>
        </p:nvSpPr>
        <p:spPr>
          <a:xfrm>
            <a:off x="914400" y="2209800"/>
            <a:ext cx="7239000" cy="3505200"/>
          </a:xfrm>
        </p:spPr>
        <p:txBody>
          <a:bodyPr>
            <a:noAutofit/>
          </a:bodyPr>
          <a:lstStyle/>
          <a:p>
            <a:r>
              <a:rPr lang="en-US" sz="1400" b="1" dirty="0" smtClean="0"/>
              <a:t>The IEEE USA Associate Managing Director, Scott Grayson (s.grayson@ieee.org), and his Florida support team member, Edward Kirchner, winner of the 2013 IEEE USA “George F. McClure Citation of Honor” for leadership in employment and career services could visit our chapter to conduct an S-PAV where we could invite IEEE Orlando Section members as well as IEEE Valencia, UCF, and </a:t>
            </a:r>
            <a:r>
              <a:rPr lang="en-US" sz="1400" b="1" dirty="0" err="1" smtClean="0"/>
              <a:t>DeVry</a:t>
            </a:r>
            <a:r>
              <a:rPr lang="en-US" sz="1400" b="1" dirty="0" smtClean="0"/>
              <a:t> Student Chapters to attend…</a:t>
            </a:r>
          </a:p>
          <a:p>
            <a:pPr marL="285750" indent="-285750">
              <a:buFont typeface="Wingdings" pitchFamily="2" charset="2"/>
              <a:buChar char="ü"/>
            </a:pPr>
            <a:r>
              <a:rPr lang="en-US" sz="1400" b="1" dirty="0" smtClean="0"/>
              <a:t>What night of the week in preferred?</a:t>
            </a:r>
          </a:p>
          <a:p>
            <a:pPr marL="285750" indent="-285750">
              <a:buFont typeface="Wingdings" pitchFamily="2" charset="2"/>
              <a:buChar char="ü"/>
            </a:pPr>
            <a:r>
              <a:rPr lang="en-US" sz="1400" b="1" dirty="0" smtClean="0"/>
              <a:t>What should “Participant Fee” be? $5? (This increases ownership so more folks really do show up!) </a:t>
            </a:r>
          </a:p>
          <a:p>
            <a:pPr marL="285750" indent="-285750"/>
            <a:r>
              <a:rPr lang="en-US" sz="1400" b="1" dirty="0" smtClean="0"/>
              <a:t>Our Region 3 S-PAC/S-PAV Coordinator: Mary Lynn Smith at marylynn.smith@viasat.com</a:t>
            </a:r>
          </a:p>
          <a:p>
            <a:pPr indent="0">
              <a:buNone/>
            </a:pPr>
            <a:endParaRPr lang="en-US" sz="1400" b="1" dirty="0" smtClean="0">
              <a:solidFill>
                <a:schemeClr val="tx1">
                  <a:lumMod val="95000"/>
                  <a:lumOff val="5000"/>
                </a:schemeClr>
              </a:solidFill>
            </a:endParaRPr>
          </a:p>
          <a:p>
            <a:pPr indent="0">
              <a:buNone/>
            </a:pPr>
            <a:endParaRPr lang="en-US" sz="1400" b="1" dirty="0"/>
          </a:p>
        </p:txBody>
      </p:sp>
    </p:spTree>
    <p:extLst>
      <p:ext uri="{BB962C8B-B14F-4D97-AF65-F5344CB8AC3E}">
        <p14:creationId xmlns:p14="http://schemas.microsoft.com/office/powerpoint/2010/main" val="657196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Autofit/>
          </a:bodyPr>
          <a:lstStyle/>
          <a:p>
            <a:r>
              <a:rPr lang="en-US" sz="2800" dirty="0" smtClean="0"/>
              <a:t>IEEE USA 2013 Annual Meeting Highlights</a:t>
            </a:r>
            <a:endParaRPr lang="en-US" sz="2800" dirty="0"/>
          </a:p>
        </p:txBody>
      </p:sp>
      <p:sp>
        <p:nvSpPr>
          <p:cNvPr id="3" name="Content Placeholder 2"/>
          <p:cNvSpPr>
            <a:spLocks noGrp="1"/>
          </p:cNvSpPr>
          <p:nvPr>
            <p:ph idx="1"/>
          </p:nvPr>
        </p:nvSpPr>
        <p:spPr>
          <a:xfrm>
            <a:off x="914400" y="2209800"/>
            <a:ext cx="7239000" cy="3505200"/>
          </a:xfrm>
        </p:spPr>
        <p:txBody>
          <a:bodyPr>
            <a:noAutofit/>
          </a:bodyPr>
          <a:lstStyle/>
          <a:p>
            <a:pPr indent="0">
              <a:buNone/>
            </a:pPr>
            <a:r>
              <a:rPr lang="en-US" sz="1600" b="1" dirty="0" smtClean="0"/>
              <a:t>S-</a:t>
            </a:r>
            <a:r>
              <a:rPr lang="en-US" sz="1600" b="1" dirty="0" err="1" smtClean="0"/>
              <a:t>PAVe</a:t>
            </a:r>
            <a:r>
              <a:rPr lang="en-US" sz="1600" b="1" dirty="0" smtClean="0"/>
              <a:t> Examples:</a:t>
            </a:r>
            <a:endParaRPr lang="en-US" sz="1600" b="1" dirty="0"/>
          </a:p>
          <a:p>
            <a:r>
              <a:rPr lang="en-US" sz="1600" b="1" dirty="0" smtClean="0"/>
              <a:t>Job </a:t>
            </a:r>
            <a:r>
              <a:rPr lang="en-US" sz="1600" b="1" dirty="0"/>
              <a:t>Acquisition </a:t>
            </a:r>
            <a:r>
              <a:rPr lang="en-US" sz="1600" b="1" dirty="0" smtClean="0"/>
              <a:t>Workshops: </a:t>
            </a:r>
            <a:r>
              <a:rPr lang="en-US" sz="1600" dirty="0" smtClean="0"/>
              <a:t>Job </a:t>
            </a:r>
            <a:r>
              <a:rPr lang="en-US" sz="1600" dirty="0"/>
              <a:t>Search </a:t>
            </a:r>
            <a:r>
              <a:rPr lang="en-US" sz="1600" dirty="0" smtClean="0"/>
              <a:t>Techniques, Mock Interviews, Resume Writing, Networking </a:t>
            </a:r>
            <a:r>
              <a:rPr lang="en-US" sz="1600" dirty="0"/>
              <a:t>Workshop and Business Card </a:t>
            </a:r>
            <a:r>
              <a:rPr lang="en-US" sz="1600" dirty="0" smtClean="0"/>
              <a:t>Exchange, Career </a:t>
            </a:r>
            <a:r>
              <a:rPr lang="en-US" sz="1600" dirty="0"/>
              <a:t>Management </a:t>
            </a:r>
            <a:r>
              <a:rPr lang="en-US" sz="1600" dirty="0" smtClean="0"/>
              <a:t>Workshop</a:t>
            </a:r>
          </a:p>
          <a:p>
            <a:r>
              <a:rPr lang="en-US" sz="1600" b="1" dirty="0" smtClean="0"/>
              <a:t>Career Acquisition Skills Enhancement: </a:t>
            </a:r>
            <a:r>
              <a:rPr lang="en-US" sz="1600" dirty="0" smtClean="0"/>
              <a:t>Communications Skills, Negotiation Skills, Public Speaking, How </a:t>
            </a:r>
            <a:r>
              <a:rPr lang="en-US" sz="1600" dirty="0"/>
              <a:t>to Run a </a:t>
            </a:r>
            <a:r>
              <a:rPr lang="en-US" sz="1600" dirty="0" smtClean="0"/>
              <a:t>Meeting, Selling </a:t>
            </a:r>
            <a:r>
              <a:rPr lang="en-US" sz="1600" dirty="0"/>
              <a:t>Your </a:t>
            </a:r>
            <a:r>
              <a:rPr lang="en-US" sz="1600" dirty="0" smtClean="0"/>
              <a:t>Project</a:t>
            </a:r>
          </a:p>
          <a:p>
            <a:r>
              <a:rPr lang="en-US" sz="1600" b="1" dirty="0" smtClean="0"/>
              <a:t>Financial </a:t>
            </a:r>
            <a:r>
              <a:rPr lang="en-US" sz="1600" b="1" dirty="0" err="1" smtClean="0"/>
              <a:t>Awarenes</a:t>
            </a:r>
            <a:r>
              <a:rPr lang="en-US" sz="1600" b="1" dirty="0" smtClean="0"/>
              <a:t>$ and Tracking: </a:t>
            </a:r>
            <a:r>
              <a:rPr lang="en-US" sz="1600" dirty="0" smtClean="0"/>
              <a:t>Investment Options / Financial Planning for Retirement, Tax Deferred Savings, Total </a:t>
            </a:r>
            <a:r>
              <a:rPr lang="en-US" sz="1600" dirty="0"/>
              <a:t>Compensation</a:t>
            </a:r>
            <a:endParaRPr lang="en-US" sz="1600" u="sng" dirty="0">
              <a:solidFill>
                <a:schemeClr val="tx1">
                  <a:lumMod val="95000"/>
                  <a:lumOff val="5000"/>
                </a:schemeClr>
              </a:solidFill>
            </a:endParaRPr>
          </a:p>
          <a:p>
            <a:pPr indent="0">
              <a:buNone/>
            </a:pPr>
            <a:r>
              <a:rPr lang="en-US" sz="1600" dirty="0" smtClean="0"/>
              <a:t>More </a:t>
            </a:r>
            <a:r>
              <a:rPr lang="en-US" sz="1600" dirty="0"/>
              <a:t>info: </a:t>
            </a:r>
            <a:r>
              <a:rPr lang="en-US" sz="1600" dirty="0">
                <a:solidFill>
                  <a:schemeClr val="tx1">
                    <a:lumMod val="95000"/>
                    <a:lumOff val="5000"/>
                  </a:schemeClr>
                </a:solidFill>
              </a:rPr>
              <a:t>http://www.ieeeusa.org/volunteers/committees/spac/spave_templates.html</a:t>
            </a:r>
          </a:p>
          <a:p>
            <a:pPr indent="0">
              <a:buNone/>
            </a:pPr>
            <a:endParaRPr lang="en-US" sz="1600" dirty="0"/>
          </a:p>
        </p:txBody>
      </p:sp>
    </p:spTree>
    <p:extLst>
      <p:ext uri="{BB962C8B-B14F-4D97-AF65-F5344CB8AC3E}">
        <p14:creationId xmlns:p14="http://schemas.microsoft.com/office/powerpoint/2010/main" val="3964749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Autofit/>
          </a:bodyPr>
          <a:lstStyle/>
          <a:p>
            <a:r>
              <a:rPr lang="en-US" sz="2800" dirty="0" smtClean="0"/>
              <a:t>IEEE USA 2013 Annual Meeting Highlights</a:t>
            </a:r>
            <a:endParaRPr lang="en-US" sz="2800" dirty="0"/>
          </a:p>
        </p:txBody>
      </p:sp>
      <p:sp>
        <p:nvSpPr>
          <p:cNvPr id="3" name="Content Placeholder 2"/>
          <p:cNvSpPr>
            <a:spLocks noGrp="1"/>
          </p:cNvSpPr>
          <p:nvPr>
            <p:ph idx="1"/>
          </p:nvPr>
        </p:nvSpPr>
        <p:spPr>
          <a:xfrm>
            <a:off x="914400" y="2133600"/>
            <a:ext cx="7239000" cy="3657600"/>
          </a:xfrm>
        </p:spPr>
        <p:txBody>
          <a:bodyPr>
            <a:noAutofit/>
          </a:bodyPr>
          <a:lstStyle/>
          <a:p>
            <a:pPr marL="285750" indent="-285750">
              <a:buFont typeface="Wingdings" pitchFamily="2" charset="2"/>
              <a:buChar char="Ø"/>
            </a:pPr>
            <a:r>
              <a:rPr lang="en-US" sz="1600" b="1" dirty="0" smtClean="0"/>
              <a:t>2012 Library Project in IEEE Chicago Section</a:t>
            </a:r>
          </a:p>
          <a:p>
            <a:pPr marL="1028700" lvl="1" indent="-285750">
              <a:buFont typeface="Wingdings" pitchFamily="2" charset="2"/>
              <a:buChar char="Ø"/>
            </a:pPr>
            <a:r>
              <a:rPr lang="en-US" b="1" dirty="0" smtClean="0">
                <a:solidFill>
                  <a:schemeClr val="tx1">
                    <a:lumMod val="95000"/>
                    <a:lumOff val="5000"/>
                  </a:schemeClr>
                </a:solidFill>
              </a:rPr>
              <a:t>They purchase science kits for public libraries is low socio-economic areas of Chicago</a:t>
            </a:r>
          </a:p>
          <a:p>
            <a:pPr marL="1028700" lvl="1" indent="-285750">
              <a:buFont typeface="Wingdings" pitchFamily="2" charset="2"/>
              <a:buChar char="Ø"/>
            </a:pPr>
            <a:r>
              <a:rPr lang="en-US" b="1" dirty="0" smtClean="0">
                <a:solidFill>
                  <a:schemeClr val="tx1">
                    <a:lumMod val="95000"/>
                    <a:lumOff val="5000"/>
                  </a:schemeClr>
                </a:solidFill>
              </a:rPr>
              <a:t>Do not demo kits, but libraries check kits out for children to learn on their own</a:t>
            </a:r>
          </a:p>
          <a:p>
            <a:pPr marL="1028700" lvl="1" indent="-285750">
              <a:buFont typeface="Wingdings" pitchFamily="2" charset="2"/>
              <a:buChar char="Ø"/>
            </a:pPr>
            <a:r>
              <a:rPr lang="en-US" b="1" dirty="0" smtClean="0">
                <a:solidFill>
                  <a:schemeClr val="tx1">
                    <a:lumMod val="95000"/>
                    <a:lumOff val="5000"/>
                  </a:schemeClr>
                </a:solidFill>
              </a:rPr>
              <a:t>I would love to implement our STEM Rocks! events into local area public libraries to offer on Saturdays…the first library that I would like to approach is the Winter Garden Public Library</a:t>
            </a:r>
          </a:p>
          <a:p>
            <a:pPr marL="1028700" lvl="1" indent="-285750">
              <a:buFont typeface="Wingdings" pitchFamily="2" charset="2"/>
              <a:buChar char="Ø"/>
            </a:pPr>
            <a:r>
              <a:rPr lang="en-US" b="1" dirty="0" smtClean="0">
                <a:solidFill>
                  <a:schemeClr val="tx1">
                    <a:lumMod val="95000"/>
                    <a:lumOff val="5000"/>
                  </a:schemeClr>
                </a:solidFill>
              </a:rPr>
              <a:t>Maybe more of our IEEE Orlando Section members would show up on a Saturday along with more Valencia, UCF, and </a:t>
            </a:r>
            <a:r>
              <a:rPr lang="en-US" b="1" dirty="0" err="1" smtClean="0">
                <a:solidFill>
                  <a:schemeClr val="tx1">
                    <a:lumMod val="95000"/>
                    <a:lumOff val="5000"/>
                  </a:schemeClr>
                </a:solidFill>
              </a:rPr>
              <a:t>DeVry</a:t>
            </a:r>
            <a:r>
              <a:rPr lang="en-US" b="1" dirty="0" smtClean="0">
                <a:solidFill>
                  <a:schemeClr val="tx1">
                    <a:lumMod val="95000"/>
                    <a:lumOff val="5000"/>
                  </a:schemeClr>
                </a:solidFill>
              </a:rPr>
              <a:t> engineering and technology students?</a:t>
            </a:r>
          </a:p>
          <a:p>
            <a:pPr marL="1028700" lvl="1" indent="-285750">
              <a:buFont typeface="Wingdings" pitchFamily="2" charset="2"/>
              <a:buChar char="Ø"/>
            </a:pPr>
            <a:r>
              <a:rPr lang="en-US" b="1" dirty="0" smtClean="0">
                <a:solidFill>
                  <a:schemeClr val="tx1">
                    <a:lumMod val="95000"/>
                    <a:lumOff val="5000"/>
                  </a:schemeClr>
                </a:solidFill>
              </a:rPr>
              <a:t>Maybe more 5</a:t>
            </a:r>
            <a:r>
              <a:rPr lang="en-US" b="1" baseline="30000" dirty="0" smtClean="0">
                <a:solidFill>
                  <a:schemeClr val="tx1">
                    <a:lumMod val="95000"/>
                    <a:lumOff val="5000"/>
                  </a:schemeClr>
                </a:solidFill>
              </a:rPr>
              <a:t>th</a:t>
            </a:r>
            <a:r>
              <a:rPr lang="en-US" b="1" dirty="0" smtClean="0">
                <a:solidFill>
                  <a:schemeClr val="tx1">
                    <a:lumMod val="95000"/>
                    <a:lumOff val="5000"/>
                  </a:schemeClr>
                </a:solidFill>
              </a:rPr>
              <a:t> graders from other local area public, private, and home schools would attend?</a:t>
            </a:r>
          </a:p>
          <a:p>
            <a:pPr marL="1028700" lvl="1" indent="-285750">
              <a:buFont typeface="Wingdings" pitchFamily="2" charset="2"/>
              <a:buChar char="Ø"/>
            </a:pPr>
            <a:endParaRPr lang="en-US" b="1" dirty="0">
              <a:solidFill>
                <a:schemeClr val="tx1">
                  <a:lumMod val="95000"/>
                  <a:lumOff val="5000"/>
                </a:schemeClr>
              </a:solidFill>
            </a:endParaRPr>
          </a:p>
          <a:p>
            <a:pPr indent="0">
              <a:buNone/>
            </a:pPr>
            <a:endParaRPr lang="en-US" sz="1600" b="1" dirty="0"/>
          </a:p>
        </p:txBody>
      </p:sp>
    </p:spTree>
    <p:extLst>
      <p:ext uri="{BB962C8B-B14F-4D97-AF65-F5344CB8AC3E}">
        <p14:creationId xmlns:p14="http://schemas.microsoft.com/office/powerpoint/2010/main" val="937768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Autofit/>
          </a:bodyPr>
          <a:lstStyle/>
          <a:p>
            <a:r>
              <a:rPr lang="en-US" sz="2800" dirty="0" smtClean="0"/>
              <a:t>IEEE USA 2013 Annual Meeting Highlights</a:t>
            </a:r>
            <a:endParaRPr lang="en-US" sz="2800" dirty="0"/>
          </a:p>
        </p:txBody>
      </p:sp>
      <p:sp>
        <p:nvSpPr>
          <p:cNvPr id="3" name="Content Placeholder 2"/>
          <p:cNvSpPr>
            <a:spLocks noGrp="1"/>
          </p:cNvSpPr>
          <p:nvPr>
            <p:ph idx="1"/>
          </p:nvPr>
        </p:nvSpPr>
        <p:spPr>
          <a:xfrm>
            <a:off x="914400" y="2133600"/>
            <a:ext cx="7239000" cy="3657600"/>
          </a:xfrm>
        </p:spPr>
        <p:txBody>
          <a:bodyPr>
            <a:noAutofit/>
          </a:bodyPr>
          <a:lstStyle/>
          <a:p>
            <a:pPr marL="285750" indent="-285750">
              <a:buFont typeface="Wingdings" pitchFamily="2" charset="2"/>
              <a:buChar char="Ø"/>
            </a:pPr>
            <a:r>
              <a:rPr lang="en-US" sz="1400" b="1" dirty="0" smtClean="0"/>
              <a:t>STEAM instead of STEM</a:t>
            </a:r>
          </a:p>
          <a:p>
            <a:pPr indent="0">
              <a:buNone/>
            </a:pPr>
            <a:r>
              <a:rPr lang="en-US" sz="1400" b="1" dirty="0" smtClean="0"/>
              <a:t>Science-Technology-Engineering-Art-Math</a:t>
            </a:r>
          </a:p>
          <a:p>
            <a:pPr indent="0">
              <a:buNone/>
            </a:pPr>
            <a:r>
              <a:rPr lang="en-US" sz="1400" b="1" dirty="0" smtClean="0"/>
              <a:t>This idea comes from the IEEE USA 2013 Annual Meeting closing key note </a:t>
            </a:r>
            <a:r>
              <a:rPr lang="en-US" sz="1400" b="1" dirty="0"/>
              <a:t>speaker</a:t>
            </a:r>
            <a:r>
              <a:rPr lang="en-US" sz="1400" b="1" dirty="0" smtClean="0"/>
              <a:t>:</a:t>
            </a:r>
          </a:p>
          <a:p>
            <a:pPr indent="0">
              <a:buNone/>
            </a:pPr>
            <a:r>
              <a:rPr lang="en-US" sz="1400" b="1" dirty="0" smtClean="0"/>
              <a:t>William </a:t>
            </a:r>
            <a:r>
              <a:rPr lang="en-US" sz="1400" b="1" dirty="0"/>
              <a:t>Hurley (aka </a:t>
            </a:r>
            <a:r>
              <a:rPr lang="en-US" sz="1400" b="1" dirty="0" err="1"/>
              <a:t>whurley</a:t>
            </a:r>
            <a:r>
              <a:rPr lang="en-US" sz="1400" b="1" dirty="0"/>
              <a:t>) from Chaotic Moon Labs</a:t>
            </a:r>
            <a:endParaRPr lang="en-US" sz="1400" b="1" dirty="0" smtClean="0"/>
          </a:p>
          <a:p>
            <a:pPr indent="0">
              <a:buNone/>
            </a:pPr>
            <a:r>
              <a:rPr lang="en-US" sz="1400" b="1" dirty="0" smtClean="0"/>
              <a:t>He and John </a:t>
            </a:r>
            <a:r>
              <a:rPr lang="en-US" sz="1400" b="1" dirty="0"/>
              <a:t>Sherry from Intel Labs presented </a:t>
            </a:r>
            <a:r>
              <a:rPr lang="en-US" sz="1400" b="1" dirty="0" smtClean="0"/>
              <a:t>a “Future </a:t>
            </a:r>
            <a:r>
              <a:rPr lang="en-US" sz="1400" b="1" dirty="0"/>
              <a:t>of Innovation” </a:t>
            </a:r>
            <a:r>
              <a:rPr lang="en-US" sz="1400" b="1" dirty="0" smtClean="0"/>
              <a:t>talk about how </a:t>
            </a:r>
            <a:r>
              <a:rPr lang="en-US" sz="1400" b="1" dirty="0"/>
              <a:t>we could attract more folks into the field of engineering and technology by clearing communicating the fact that engineering and technology is really all about creating possibilities and capturing people’s imaginations</a:t>
            </a:r>
            <a:r>
              <a:rPr lang="en-US" sz="1400" b="1" dirty="0" smtClean="0"/>
              <a:t>.</a:t>
            </a:r>
          </a:p>
          <a:p>
            <a:pPr marL="285750" indent="-285750">
              <a:buFont typeface="Wingdings" pitchFamily="2" charset="2"/>
              <a:buChar char="Ø"/>
            </a:pPr>
            <a:r>
              <a:rPr lang="en-US" sz="1400" b="1" dirty="0"/>
              <a:t> </a:t>
            </a:r>
            <a:r>
              <a:rPr lang="en-US" sz="1400" b="1" dirty="0" smtClean="0"/>
              <a:t>Possible new “STEAM Rocks!” activity for this year:</a:t>
            </a:r>
          </a:p>
          <a:p>
            <a:pPr indent="0" algn="ctr">
              <a:buNone/>
            </a:pPr>
            <a:r>
              <a:rPr lang="en-US" sz="1400" b="1" dirty="0" smtClean="0">
                <a:hlinkClick r:id="rId2"/>
              </a:rPr>
              <a:t>http</a:t>
            </a:r>
            <a:r>
              <a:rPr lang="en-US" sz="1400" b="1" dirty="0">
                <a:hlinkClick r:id="rId2"/>
              </a:rPr>
              <a:t>://</a:t>
            </a:r>
            <a:r>
              <a:rPr lang="en-US" sz="1400" b="1" dirty="0" smtClean="0">
                <a:hlinkClick r:id="rId2"/>
              </a:rPr>
              <a:t>www.youtube.com/watch?v=kiUnJ1d8vvw</a:t>
            </a:r>
            <a:endParaRPr lang="en-US" sz="1400" b="1" dirty="0" smtClean="0"/>
          </a:p>
          <a:p>
            <a:pPr indent="0">
              <a:buNone/>
            </a:pPr>
            <a:r>
              <a:rPr lang="en-US" sz="1400" b="1" dirty="0" smtClean="0"/>
              <a:t> </a:t>
            </a:r>
            <a:endParaRPr lang="en-US" sz="1400" b="1" dirty="0"/>
          </a:p>
          <a:p>
            <a:pPr marL="285750" indent="-285750">
              <a:buFont typeface="Wingdings" pitchFamily="2" charset="2"/>
              <a:buChar char="Ø"/>
            </a:pPr>
            <a:endParaRPr lang="en-US" sz="1600" b="1" dirty="0"/>
          </a:p>
          <a:p>
            <a:pPr marL="285750" indent="-285750">
              <a:buFont typeface="Wingdings" pitchFamily="2" charset="2"/>
              <a:buChar char="Ø"/>
            </a:pPr>
            <a:endParaRPr lang="en-US" sz="1600" b="1" dirty="0" smtClean="0"/>
          </a:p>
          <a:p>
            <a:pPr indent="0">
              <a:buNone/>
            </a:pPr>
            <a:endParaRPr lang="en-US" sz="1600" b="1" dirty="0" smtClean="0"/>
          </a:p>
        </p:txBody>
      </p:sp>
    </p:spTree>
    <p:extLst>
      <p:ext uri="{BB962C8B-B14F-4D97-AF65-F5344CB8AC3E}">
        <p14:creationId xmlns:p14="http://schemas.microsoft.com/office/powerpoint/2010/main" val="33312483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319</TotalTime>
  <Words>536</Words>
  <Application>Microsoft Office PowerPoint</Application>
  <PresentationFormat>On-screen Show (4:3)</PresentationFormat>
  <Paragraphs>42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IEEE USA 2013 Annual Meeting Highlights</vt:lpstr>
      <vt:lpstr>What members want</vt:lpstr>
      <vt:lpstr>IEEE USA 2013 Annual Meeting Highlights</vt:lpstr>
      <vt:lpstr>IEEE USA 2013 Annual Meeting Highlights</vt:lpstr>
      <vt:lpstr>IEEE USA 2013 Annual Meeting Highlights</vt:lpstr>
      <vt:lpstr>IEEE USA 2013 Annual Meeting Highlights</vt:lpstr>
      <vt:lpstr>IEEE USA 2013 Annual Meeting Highlights</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USA 2013 Annual Meeting Highlights</dc:title>
  <dc:creator>Deb Hall</dc:creator>
  <cp:lastModifiedBy>Administrator</cp:lastModifiedBy>
  <cp:revision>24</cp:revision>
  <dcterms:created xsi:type="dcterms:W3CDTF">2013-08-31T21:29:50Z</dcterms:created>
  <dcterms:modified xsi:type="dcterms:W3CDTF">2013-09-03T22:26:42Z</dcterms:modified>
</cp:coreProperties>
</file>